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1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829" r:id="rId7"/>
    <p:sldMasterId id="2147483857" r:id="rId8"/>
    <p:sldMasterId id="2147483886" r:id="rId9"/>
    <p:sldMasterId id="2147483914" r:id="rId10"/>
    <p:sldMasterId id="2147483939" r:id="rId11"/>
    <p:sldMasterId id="2147483967" r:id="rId12"/>
    <p:sldMasterId id="2147483980" r:id="rId13"/>
    <p:sldMasterId id="2147483998" r:id="rId14"/>
    <p:sldMasterId id="2147484016" r:id="rId15"/>
    <p:sldMasterId id="2147484044" r:id="rId16"/>
    <p:sldMasterId id="2147484073" r:id="rId17"/>
  </p:sldMasterIdLst>
  <p:notesMasterIdLst>
    <p:notesMasterId r:id="rId39"/>
  </p:notesMasterIdLst>
  <p:sldIdLst>
    <p:sldId id="668" r:id="rId18"/>
    <p:sldId id="708" r:id="rId19"/>
    <p:sldId id="677" r:id="rId20"/>
    <p:sldId id="709" r:id="rId21"/>
    <p:sldId id="707" r:id="rId22"/>
    <p:sldId id="679" r:id="rId23"/>
    <p:sldId id="710" r:id="rId24"/>
    <p:sldId id="711" r:id="rId25"/>
    <p:sldId id="712" r:id="rId26"/>
    <p:sldId id="713" r:id="rId27"/>
    <p:sldId id="729" r:id="rId28"/>
    <p:sldId id="726" r:id="rId29"/>
    <p:sldId id="721" r:id="rId30"/>
    <p:sldId id="722" r:id="rId31"/>
    <p:sldId id="734" r:id="rId32"/>
    <p:sldId id="730" r:id="rId33"/>
    <p:sldId id="731" r:id="rId34"/>
    <p:sldId id="681" r:id="rId35"/>
    <p:sldId id="701" r:id="rId36"/>
    <p:sldId id="682" r:id="rId37"/>
    <p:sldId id="285" r:id="rId38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A98D0-4922-4CBC-BC91-7B29547F2065}">
          <p14:sldIdLst>
            <p14:sldId id="668"/>
            <p14:sldId id="708"/>
            <p14:sldId id="677"/>
            <p14:sldId id="709"/>
            <p14:sldId id="707"/>
            <p14:sldId id="679"/>
            <p14:sldId id="710"/>
            <p14:sldId id="711"/>
            <p14:sldId id="712"/>
            <p14:sldId id="713"/>
            <p14:sldId id="729"/>
            <p14:sldId id="726"/>
            <p14:sldId id="721"/>
            <p14:sldId id="722"/>
            <p14:sldId id="734"/>
            <p14:sldId id="730"/>
            <p14:sldId id="731"/>
            <p14:sldId id="681"/>
            <p14:sldId id="701"/>
            <p14:sldId id="6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emo" initials="D" lastIdx="5" clrIdx="6">
    <p:extLst>
      <p:ext uri="{19B8F6BF-5375-455C-9EA6-DF929625EA0E}">
        <p15:presenceInfo xmlns:p15="http://schemas.microsoft.com/office/powerpoint/2012/main" userId="Demo" providerId="None"/>
      </p:ext>
    </p:extLst>
  </p:cmAuthor>
  <p:cmAuthor id="1" name="Shashank Khedikar (RGEN Solutions)" initials="SK(S" lastIdx="5" clrIdx="0">
    <p:extLst>
      <p:ext uri="{19B8F6BF-5375-455C-9EA6-DF929625EA0E}">
        <p15:presenceInfo xmlns:p15="http://schemas.microsoft.com/office/powerpoint/2012/main" userId="S-1-5-21-2127521184-1604012920-1887927527-7492838" providerId="AD"/>
      </p:ext>
    </p:extLst>
  </p:cmAuthor>
  <p:cmAuthor id="2" name="Author" initials="A" lastIdx="516" clrIdx="1"/>
  <p:cmAuthor id="4" name="Sanjay Soni" initials="SS" lastIdx="46" clrIdx="3">
    <p:extLst>
      <p:ext uri="{19B8F6BF-5375-455C-9EA6-DF929625EA0E}">
        <p15:presenceInfo xmlns:p15="http://schemas.microsoft.com/office/powerpoint/2012/main" userId="S-1-5-21-2127521184-1604012920-1887927527-2307239" providerId="AD"/>
      </p:ext>
    </p:extLst>
  </p:cmAuthor>
  <p:cmAuthor id="5" name="John Doyle" initials="JD" lastIdx="34" clrIdx="4">
    <p:extLst>
      <p:ext uri="{19B8F6BF-5375-455C-9EA6-DF929625EA0E}">
        <p15:presenceInfo xmlns:p15="http://schemas.microsoft.com/office/powerpoint/2012/main" userId="S-1-5-21-2127521184-1604012920-1887927527-2390110" providerId="AD"/>
      </p:ext>
    </p:extLst>
  </p:cmAuthor>
  <p:cmAuthor id="6" name="Christoph Schuler (Advaiya Inc)" initials="CS(I" lastIdx="2" clrIdx="5">
    <p:extLst>
      <p:ext uri="{19B8F6BF-5375-455C-9EA6-DF929625EA0E}">
        <p15:presenceInfo xmlns:p15="http://schemas.microsoft.com/office/powerpoint/2012/main" userId="Christoph Schuler (Advaiya In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2"/>
    <a:srgbClr val="EDC30D"/>
    <a:srgbClr val="000000"/>
    <a:srgbClr val="FFFF00"/>
    <a:srgbClr val="FFFFFF"/>
    <a:srgbClr val="FFCC00"/>
    <a:srgbClr val="217346"/>
    <a:srgbClr val="00539B"/>
    <a:srgbClr val="919191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90825" autoAdjust="0"/>
  </p:normalViewPr>
  <p:slideViewPr>
    <p:cSldViewPr snapToGrid="0">
      <p:cViewPr varScale="1">
        <p:scale>
          <a:sx n="67" d="100"/>
          <a:sy n="67" d="100"/>
        </p:scale>
        <p:origin x="94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EF1-40DE-49EB-B8BE-E849EEAC24B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3270-D5B6-4AE0-BFEC-3BB548CB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7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taking the time to walk through the main capabilities of Power BI.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If you’re ready to start exploring what Power BI can do for you and your organization, please visit powerbi.com.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Level 200 Deck</a:t>
            </a:r>
          </a:p>
        </p:txBody>
      </p:sp>
    </p:spTree>
    <p:extLst>
      <p:ext uri="{BB962C8B-B14F-4D97-AF65-F5344CB8AC3E}">
        <p14:creationId xmlns:p14="http://schemas.microsoft.com/office/powerpoint/2010/main" val="305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3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050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4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00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96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5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712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437" y="146443"/>
            <a:ext cx="3876675" cy="455722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000" b="1"/>
            </a:lvl1pPr>
          </a:lstStyle>
          <a:p>
            <a:pPr lvl="0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6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362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851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6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2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4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27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62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ITPro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12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95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29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1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20645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45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26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8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722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82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10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1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8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97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4969616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2376546"/>
            <a:ext cx="3492285" cy="3893625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17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7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1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1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5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4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66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55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81FE-5D1F-41B2-B646-043BF0A5ACB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F8BCA-21CF-47CE-9FCA-13F27AE5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89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7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953AD0-7361-4755-9F16-790BE48104A3}" type="datetimeFigureOut">
              <a:rPr lang="en-US" smtClean="0">
                <a:solidFill>
                  <a:srgbClr val="505050"/>
                </a:solidFill>
              </a:rPr>
              <a:pPr/>
              <a:t>6/6/2018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722D1-D77E-41ED-9FC0-BA6608D9DD8F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177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84.xml"/><Relationship Id="rId30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3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4102" r:id="rId2"/>
    <p:sldLayoutId id="2147483675" r:id="rId3"/>
    <p:sldLayoutId id="2147483680" r:id="rId4"/>
    <p:sldLayoutId id="2147483682" r:id="rId5"/>
    <p:sldLayoutId id="2147483686" r:id="rId6"/>
    <p:sldLayoutId id="2147483683" r:id="rId7"/>
    <p:sldLayoutId id="2147483684" r:id="rId8"/>
    <p:sldLayoutId id="214748410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40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70" r:id="rId25"/>
    <p:sldLayoutId id="214748407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  <p:sldLayoutId id="2147484100" r:id="rId27"/>
    <p:sldLayoutId id="214748410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6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8" r:id="rId17"/>
    <p:sldLayoutId id="214748385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26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6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81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?WT.mc_id=Blog_Desktop_Updat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nedrive.live.com/?id=7B84B0F2C239489A!2078&amp;cid=7B84B0F2C239489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hyperlink" Target="http://bit.ly/1ktON16" TargetMode="External"/><Relationship Id="rId7" Type="http://schemas.openxmlformats.org/officeDocument/2006/relationships/hyperlink" Target="https://powerbi.microsoft.com/" TargetMode="External"/><Relationship Id="rId2" Type="http://schemas.openxmlformats.org/officeDocument/2006/relationships/hyperlink" Target="http://tinyurl.com/hj5hdg6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1a9Q0gv" TargetMode="External"/><Relationship Id="rId5" Type="http://schemas.openxmlformats.org/officeDocument/2006/relationships/hyperlink" Target="http://bit.ly/1vwbTLG" TargetMode="External"/><Relationship Id="rId10" Type="http://schemas.openxmlformats.org/officeDocument/2006/relationships/image" Target="../media/image42.jpg"/><Relationship Id="rId4" Type="http://schemas.openxmlformats.org/officeDocument/2006/relationships/hyperlink" Target="http://bit.ly/1FF88KA" TargetMode="External"/><Relationship Id="rId9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274"/>
            <a:ext cx="12192000" cy="690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763" y="4029075"/>
            <a:ext cx="42005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3.Get data load</a:t>
            </a:r>
            <a:endParaRPr lang="en-IN" sz="24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27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6" y="1000124"/>
            <a:ext cx="2871788" cy="24766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38675" y="1741933"/>
            <a:ext cx="5700712" cy="62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Thus, begin with data table.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7258" y="4441398"/>
            <a:ext cx="3821905" cy="62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Finish with Lookup table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87" y="3059880"/>
            <a:ext cx="4572000" cy="3390900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 bwMode="auto">
          <a:xfrm>
            <a:off x="4843463" y="4441398"/>
            <a:ext cx="842962" cy="627864"/>
          </a:xfrm>
          <a:prstGeom prst="chevro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 rot="10800000">
            <a:off x="3776663" y="1773042"/>
            <a:ext cx="842962" cy="627864"/>
          </a:xfrm>
          <a:prstGeom prst="chevro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2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7613" y="885825"/>
            <a:ext cx="535781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719" y="1018604"/>
            <a:ext cx="4411232" cy="4805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61" y="1018604"/>
            <a:ext cx="1381125" cy="463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87" y="966001"/>
            <a:ext cx="2457450" cy="1095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913" y="2528888"/>
            <a:ext cx="3786187" cy="572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1.Get data from connectors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3425" y="5896055"/>
            <a:ext cx="3786187" cy="572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Get data connectors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7913" y="3629025"/>
            <a:ext cx="4843462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3.Access database connectors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5-Point Star 11"/>
          <p:cNvSpPr/>
          <p:nvPr/>
        </p:nvSpPr>
        <p:spPr bwMode="auto">
          <a:xfrm>
            <a:off x="171450" y="4116551"/>
            <a:ext cx="542925" cy="585788"/>
          </a:xfrm>
          <a:prstGeom prst="star5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463" y="4429125"/>
            <a:ext cx="4271962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you want to download the dataset please follow the link in the end of the slides.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26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12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20109"/>
            <a:ext cx="10453687" cy="5361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41" y="6155995"/>
            <a:ext cx="1316850" cy="4511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2401230">
            <a:off x="2614667" y="2616660"/>
            <a:ext cx="3197397" cy="65274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0550" y="3714750"/>
            <a:ext cx="3843338" cy="960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excel as the primary source of getting data.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6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784852"/>
            <a:ext cx="7250787" cy="5776912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 bwMode="auto">
          <a:xfrm rot="10179880">
            <a:off x="1902353" y="2195099"/>
            <a:ext cx="553539" cy="268605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8" y="4829175"/>
            <a:ext cx="36576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Budget as the primary source of data operations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ight Arrow 7"/>
          <p:cNvSpPr/>
          <p:nvPr/>
        </p:nvSpPr>
        <p:spPr bwMode="auto">
          <a:xfrm rot="3339132">
            <a:off x="5223145" y="4901040"/>
            <a:ext cx="2524026" cy="71918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762" y="6336192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812" y="2301073"/>
            <a:ext cx="117919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2" y="756452"/>
            <a:ext cx="11753850" cy="12668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812" y="2023277"/>
            <a:ext cx="12061188" cy="5073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Close&amp;Apply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This was done to ensure that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Query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loaded the data directly into the Power Pivot model without the overhead of having to also materialize the data in a worksheet.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Source- New source of adding data using multiple data points.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Recent Source- Recent source of data used practically in it.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Data- </a:t>
            </a: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Enterdata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manually directly to query editor.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 Settings- It configures data source in current file and global settings.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Parameters- Manage parameters to the query editor or adding new ones.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Refresh Preview-  Refresh preview of data if we change anything on to the table.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Properties- Query properties with description of it</a:t>
            </a: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editor- It helps to edit in the dataset.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Manage- Manage the delete, duplicate and refer the data as requirement.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Choose/Remove Column- Choose columns on adding and removing as </a:t>
            </a: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" y="987094"/>
            <a:ext cx="12077700" cy="4853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Keep/Remove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Rows- Keep or remove rows in data as </a:t>
            </a: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</a:t>
            </a: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Sort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A-Z- Sorting of data alphabetically.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Split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Column- Split the column as requirement for data.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 Group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by- </a:t>
            </a:r>
            <a:r>
              <a:rPr lang="en-IN" dirty="0">
                <a:solidFill>
                  <a:srgbClr val="2A2A2A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name of an existing column in the table (or in a related table,) by which the data is to be grouped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 Data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type- Converts the data types present in </a:t>
            </a: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powerBi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 Used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row as headers- Used in the data set the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row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contains column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headers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We can simply set that to be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for </a:t>
            </a: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r>
              <a:rPr lang="en-IN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headers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in Power Query.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17. Replace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values- It helps to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text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the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 Values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dialog box, enter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 Find and 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With</a:t>
            </a:r>
            <a:r>
              <a:rPr lang="en-IN" dirty="0">
                <a:solidFill>
                  <a:srgbClr val="54545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18. Merge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queries- It helps to merge queries in query editor.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19. Append </a:t>
            </a: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queires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IN" dirty="0">
                <a:solidFill>
                  <a:srgbClr val="191919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Append means results of two (or more) queries (which are tables themselves) will be combined into one query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20. Combine 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files-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Combining 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is a big help in writing better and simpler 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" y="780953"/>
            <a:ext cx="11994513" cy="1076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760450"/>
            <a:ext cx="122015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Transpose: Transposing a data table is basically rotating your data from rows to columns, or from columns to rows.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 Rows: Helps to </a:t>
            </a:r>
            <a:r>
              <a:rPr lang="en-IN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 the order of rows very easily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 Rows: The COUNTROWS function counts the number of rows in the specified table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type: It better supports more efficient storage, calculations, and data visualization.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Data type: It detects the data that is required for the storage.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Rename: It helps to rename a dashboard, report, or workbook.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 values: The Replace Values dialog box, enter value To find and replace with number.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Fill: It helps to fill the numbers.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Pivot/</a:t>
            </a:r>
            <a:r>
              <a:rPr lang="en-IN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Unpivot</a:t>
            </a: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column: </a:t>
            </a:r>
            <a:r>
              <a:rPr lang="en-IN" dirty="0">
                <a:solidFill>
                  <a:srgbClr val="191919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Turning columns to rows, or rows to columns is easy with Power Query and Power BI. There are many situations that you get a name, value data source, and wants to convert that into columns with values underneath.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Move: Move and resize a visualization in a report in Power BI service and Power BI Desktop.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Convert to List:  Helps to list on dates, expand on lists, convert the numbers.	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Extract: Extract data from visualisation, text comparisons or any other  sources.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Parse: It is </a:t>
            </a:r>
            <a:r>
              <a:rPr lang="en-IN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IN" sz="14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process of analysing a string of </a:t>
            </a:r>
            <a:r>
              <a:rPr lang="en-IN" sz="1400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symbols,data</a:t>
            </a:r>
            <a:r>
              <a:rPr lang="en-IN" sz="14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digits.</a:t>
            </a:r>
            <a:endParaRPr lang="en-IN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R as script: Helps to run the R script as required by the user.</a:t>
            </a:r>
          </a:p>
        </p:txBody>
      </p:sp>
    </p:spTree>
    <p:extLst>
      <p:ext uri="{BB962C8B-B14F-4D97-AF65-F5344CB8AC3E}">
        <p14:creationId xmlns:p14="http://schemas.microsoft.com/office/powerpoint/2010/main" val="364691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756452"/>
            <a:ext cx="9372600" cy="1514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917" y="2270927"/>
            <a:ext cx="12197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rgbClr val="000000"/>
                </a:solidFill>
                <a:latin typeface="segoe-ui_normal"/>
              </a:rPr>
              <a:t>Columns from examples: To </a:t>
            </a:r>
            <a:r>
              <a:rPr lang="en-IN" sz="1600" dirty="0">
                <a:solidFill>
                  <a:srgbClr val="000000"/>
                </a:solidFill>
                <a:latin typeface="segoe-ui_normal"/>
              </a:rPr>
              <a:t>create a new column from an example, launch </a:t>
            </a:r>
            <a:r>
              <a:rPr lang="en-IN" sz="1600" b="1" dirty="0">
                <a:solidFill>
                  <a:srgbClr val="000000"/>
                </a:solidFill>
                <a:latin typeface="segoe-ui_bold"/>
              </a:rPr>
              <a:t>Query Editor</a:t>
            </a:r>
            <a:r>
              <a:rPr lang="en-IN" sz="1600" dirty="0">
                <a:solidFill>
                  <a:srgbClr val="000000"/>
                </a:solidFill>
                <a:latin typeface="segoe-ui_normal"/>
              </a:rPr>
              <a:t>. You can do this by selecting </a:t>
            </a:r>
            <a:r>
              <a:rPr lang="en-IN" sz="1600" b="1" dirty="0">
                <a:solidFill>
                  <a:srgbClr val="000000"/>
                </a:solidFill>
                <a:latin typeface="segoe-ui_bold"/>
              </a:rPr>
              <a:t>Edit Queries</a:t>
            </a:r>
            <a:r>
              <a:rPr lang="en-IN" sz="1600" dirty="0">
                <a:solidFill>
                  <a:srgbClr val="000000"/>
                </a:solidFill>
                <a:latin typeface="segoe-ui_normal"/>
              </a:rPr>
              <a:t> from the </a:t>
            </a:r>
            <a:r>
              <a:rPr lang="en-IN" sz="1600" b="1" dirty="0">
                <a:solidFill>
                  <a:srgbClr val="000000"/>
                </a:solidFill>
                <a:latin typeface="segoe-ui_bold"/>
              </a:rPr>
              <a:t>Home</a:t>
            </a:r>
            <a:r>
              <a:rPr lang="en-IN" sz="1600" dirty="0">
                <a:solidFill>
                  <a:srgbClr val="000000"/>
                </a:solidFill>
                <a:latin typeface="segoe-ui_normal"/>
              </a:rPr>
              <a:t> ribbon in </a:t>
            </a:r>
            <a:r>
              <a:rPr lang="en-IN" sz="1600" b="1" dirty="0">
                <a:solidFill>
                  <a:srgbClr val="000000"/>
                </a:solidFill>
                <a:latin typeface="segoe-ui_bold"/>
              </a:rPr>
              <a:t>Power BI Desktop</a:t>
            </a:r>
            <a:r>
              <a:rPr lang="en-IN" sz="1600" dirty="0">
                <a:solidFill>
                  <a:srgbClr val="000000"/>
                </a:solidFill>
                <a:latin typeface="segoe-ui_normal"/>
              </a:rPr>
              <a:t>.</a:t>
            </a:r>
            <a:endParaRPr lang="en-IN" sz="1600" dirty="0"/>
          </a:p>
        </p:txBody>
      </p:sp>
      <p:sp>
        <p:nvSpPr>
          <p:cNvPr id="7" name="Rectangle 6"/>
          <p:cNvSpPr/>
          <p:nvPr/>
        </p:nvSpPr>
        <p:spPr>
          <a:xfrm>
            <a:off x="138112" y="2855702"/>
            <a:ext cx="12053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rgbClr val="000000"/>
                </a:solidFill>
                <a:latin typeface="segoe-ui_normal"/>
              </a:rPr>
              <a:t>Custom </a:t>
            </a:r>
            <a:r>
              <a:rPr lang="en-IN" sz="1400" dirty="0" err="1" smtClean="0">
                <a:latin typeface="segoe-ui_normal"/>
              </a:rPr>
              <a:t>Column</a:t>
            </a:r>
            <a:r>
              <a:rPr lang="en-IN" sz="1600" dirty="0" err="1" smtClean="0">
                <a:latin typeface="segoe-ui_normal"/>
              </a:rPr>
              <a:t>:You</a:t>
            </a:r>
            <a:r>
              <a:rPr lang="en-IN" sz="1600" dirty="0" smtClean="0">
                <a:latin typeface="segoe-ui_normal"/>
              </a:rPr>
              <a:t> </a:t>
            </a:r>
            <a:r>
              <a:rPr lang="en-IN" sz="1600" dirty="0">
                <a:latin typeface="segoe-ui_normal"/>
              </a:rPr>
              <a:t>can easily add a new custom column of data to your model using </a:t>
            </a:r>
            <a:r>
              <a:rPr lang="en-IN" sz="1600" b="1" dirty="0">
                <a:latin typeface="segoe-ui_bold"/>
              </a:rPr>
              <a:t>Query Editor</a:t>
            </a:r>
            <a:r>
              <a:rPr lang="en-IN" sz="1600" dirty="0">
                <a:latin typeface="segoe-ui_normal"/>
              </a:rPr>
              <a:t> in </a:t>
            </a:r>
            <a:r>
              <a:rPr lang="en-IN" sz="1600" b="1" dirty="0">
                <a:latin typeface="segoe-ui_bold"/>
              </a:rPr>
              <a:t>Power BI Desktop</a:t>
            </a:r>
            <a:r>
              <a:rPr lang="en-IN" sz="1600" dirty="0">
                <a:latin typeface="segoe-ui_normal"/>
              </a:rPr>
              <a:t>. You can create and rename your custom column using easy buttons to create </a:t>
            </a:r>
            <a:r>
              <a:rPr lang="en-IN" sz="1600" dirty="0" smtClean="0">
                <a:latin typeface="segoe-ui_normal"/>
              </a:rPr>
              <a:t>M formulas</a:t>
            </a:r>
            <a:r>
              <a:rPr lang="en-IN" sz="1600" dirty="0">
                <a:latin typeface="segoe-ui_normal"/>
              </a:rPr>
              <a:t> that define your custom column. 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089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663" y="1185863"/>
            <a:ext cx="1102649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4" y="919813"/>
            <a:ext cx="10638502" cy="50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4675" y="157163"/>
            <a:ext cx="6954553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Downloads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75" y="1057275"/>
            <a:ext cx="11208387" cy="45181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install PowerBI from Microsoft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https://powerbi.microsoft.com/en-us/desktop/?</a:t>
            </a: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WT.mc_id=Blog_Desktop_Update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Microsoft </a:t>
            </a:r>
            <a:r>
              <a:rPr lang="en-IN" sz="2400" dirty="0"/>
              <a:t>One drive</a:t>
            </a:r>
          </a:p>
          <a:p>
            <a:r>
              <a:rPr lang="en-IN" sz="2400" dirty="0"/>
              <a:t>https://onedrive.live.com/?authkey=%21AAgrneBx3oI8Rak&amp;id=B5A9CCD6892588B1%21423&amp;cid=B5A9CCD6892588B1</a:t>
            </a:r>
            <a:br>
              <a:rPr lang="en-IN" sz="2400" dirty="0"/>
            </a:b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Microsoft </a:t>
            </a:r>
            <a:r>
              <a:rPr lang="en-IN" sz="2400" dirty="0" err="1"/>
              <a:t>Onedrive</a:t>
            </a:r>
            <a:r>
              <a:rPr lang="en-IN" sz="2400" dirty="0"/>
              <a:t> data sets</a:t>
            </a:r>
          </a:p>
          <a:p>
            <a:r>
              <a:rPr lang="en-IN" sz="2400" dirty="0">
                <a:hlinkClick r:id="rId4"/>
              </a:rPr>
              <a:t>https://onedrive.live.com/?id=7B84B0F2C239489A%212078&amp;cid=7B84B0F2C239489A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525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963" y="371475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loud Callout 3"/>
          <p:cNvSpPr/>
          <p:nvPr/>
        </p:nvSpPr>
        <p:spPr bwMode="auto">
          <a:xfrm>
            <a:off x="6165056" y="1106850"/>
            <a:ext cx="4437450" cy="2871788"/>
          </a:xfrm>
          <a:prstGeom prst="cloudCallout">
            <a:avLst>
              <a:gd name="adj1" fmla="val -23686"/>
              <a:gd name="adj2" fmla="val 66909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29" y="2245138"/>
            <a:ext cx="3503418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do I    START?</a:t>
            </a:r>
            <a:endParaRPr lang="en-IN" sz="32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77" y="4530275"/>
            <a:ext cx="2014377" cy="23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2820" y="262647"/>
            <a:ext cx="6269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Get Power BI (Free)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tinyurl.com/hj5hdg6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Jump Start         </a:t>
            </a:r>
            <a:r>
              <a:rPr lang="en-US" dirty="0" smtClean="0">
                <a:hlinkClick r:id="rId3"/>
              </a:rPr>
              <a:t>http://bit.ly/1ktON16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Getting Started </a:t>
            </a:r>
            <a:r>
              <a:rPr lang="en-US" dirty="0" smtClean="0">
                <a:hlinkClick r:id="rId4"/>
              </a:rPr>
              <a:t>http://bit.ly/1FF88KA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Team Blog          </a:t>
            </a:r>
            <a:r>
              <a:rPr lang="en-US" dirty="0" smtClean="0">
                <a:hlinkClick r:id="rId5"/>
              </a:rPr>
              <a:t>http://bit.ly/1vwbTLG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Channel 9          </a:t>
            </a:r>
            <a:r>
              <a:rPr lang="en-US" dirty="0" smtClean="0">
                <a:hlinkClick r:id="rId6"/>
              </a:rPr>
              <a:t>http://bit.ly/1a9Q0gv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Power BI                           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powerbi.microsoft.com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923" y="262647"/>
            <a:ext cx="111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odoni MT" panose="02070603080606020203" pitchFamily="18" charset="0"/>
              </a:rPr>
              <a:t>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1419225"/>
            <a:ext cx="193357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1419225"/>
            <a:ext cx="1919288" cy="238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3947314"/>
            <a:ext cx="2625035" cy="26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8"/>
          <a:stretch/>
        </p:blipFill>
        <p:spPr>
          <a:xfrm>
            <a:off x="1" y="1396532"/>
            <a:ext cx="12192000" cy="546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 for Coming to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3196" y="4500603"/>
            <a:ext cx="3928070" cy="950438"/>
          </a:xfrm>
          <a:prstGeom prst="rect">
            <a:avLst/>
          </a:prstGeom>
          <a:solidFill>
            <a:srgbClr val="F2C812"/>
          </a:solidFill>
        </p:spPr>
        <p:txBody>
          <a:bodyPr wrap="square" lIns="0" rIns="0" bIns="179285">
            <a:spAutoFit/>
          </a:bodyPr>
          <a:lstStyle/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Sign up for a free Preview account </a:t>
            </a:r>
            <a:br>
              <a:rPr lang="en-US" sz="1568" dirty="0">
                <a:solidFill>
                  <a:srgbClr val="000000"/>
                </a:solidFill>
                <a:latin typeface="Segoe UI Light"/>
              </a:rPr>
            </a:br>
            <a:endParaRPr lang="en-US" sz="1568" dirty="0">
              <a:solidFill>
                <a:srgbClr val="000000"/>
              </a:solidFill>
              <a:latin typeface="Segoe UI Light"/>
            </a:endParaRPr>
          </a:p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Take the Power BI Tour</a:t>
            </a:r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black">
          <a:xfrm rot="5400000">
            <a:off x="2508132" y="454552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black">
          <a:xfrm rot="5400000">
            <a:off x="2508132" y="499828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963" y="371475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138" y="1700213"/>
            <a:ext cx="10267028" cy="47212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 will be Looking on these 5 Features....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1.1 Get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1.2 Relationships.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1.3 Dax: Measures &amp; Calculated Columns.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1.4 Dax: Measure Magic!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1.5 Power BI Report and Dashboard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238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992410"/>
            <a:ext cx="8534400" cy="2428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488" y="3671888"/>
            <a:ext cx="11451274" cy="26745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So, what is the difference between a report and a model?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It’s about asking questions??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report gives you the answers that is exactly suits your need.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data model gives you the answers that you haven’t asked about, not yet?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1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4924" y="2337083"/>
            <a:ext cx="11197838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NOT A POWERBI MODEL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4" y="3278140"/>
            <a:ext cx="1785938" cy="214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832" y="3155725"/>
            <a:ext cx="3487705" cy="2262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4325" y="928688"/>
            <a:ext cx="11483588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PowerBI?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is an agile BI that provides short iterations, short measures and gives powerful datamodel to build amazing reports into dashboard.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417512"/>
            <a:ext cx="5486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single table cannot be a PBI model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4337" y="3378749"/>
            <a:ext cx="449103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complex table cannot be a PBI model.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urved Up Arrow 10"/>
          <p:cNvSpPr/>
          <p:nvPr/>
        </p:nvSpPr>
        <p:spPr bwMode="auto">
          <a:xfrm rot="14386465">
            <a:off x="2297377" y="4468371"/>
            <a:ext cx="1432523" cy="651223"/>
          </a:xfrm>
          <a:prstGeom prst="curved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6272213" y="4011181"/>
            <a:ext cx="1843087" cy="46080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4" y="6323811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4361" y="1460941"/>
            <a:ext cx="11587163" cy="39026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b="1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So, first do one thing important and that 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Let’s switch off the PowerBI for a moment.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Let’s swtich off from ”Get data”.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Let’s switch off from the computer.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2963" y="371475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28912" y="4497731"/>
            <a:ext cx="6872287" cy="6278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ON A WHITE BOARD!!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4837" y="5363548"/>
            <a:ext cx="11436987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 will create reports, building query editors, applying dax measures and defining dashboards </a:t>
            </a:r>
            <a:r>
              <a:rPr lang="da-DK" sz="3200" b="1" dirty="0" smtClean="0">
                <a:solidFill>
                  <a:srgbClr val="FF0000"/>
                </a:solidFill>
              </a:rPr>
              <a:t>but later. </a:t>
            </a:r>
            <a:endParaRPr lang="en-IN" sz="3200" b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865" y="1892915"/>
            <a:ext cx="11029949" cy="464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business process?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are the measures or construct data table.? eg sales transaction, ship from warehouse, inventory, phonecall.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u="sng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Based on this construct Lookup tables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Who is the buyer that will be your </a:t>
            </a:r>
            <a:r>
              <a:rPr lang="da-DK" sz="2400" b="1" dirty="0" smtClean="0">
                <a:solidFill>
                  <a:srgbClr val="FF0000"/>
                </a:solidFill>
              </a:rPr>
              <a:t>Customer table.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they are going to buy that will be your </a:t>
            </a:r>
            <a:r>
              <a:rPr lang="da-DK" sz="2400" b="1" dirty="0" smtClean="0">
                <a:solidFill>
                  <a:srgbClr val="FF0000"/>
                </a:solidFill>
              </a:rPr>
              <a:t>Product table</a:t>
            </a: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did they buy  that will be your </a:t>
            </a:r>
            <a:r>
              <a:rPr lang="da-DK" sz="2400" b="1" dirty="0" smtClean="0">
                <a:solidFill>
                  <a:srgbClr val="FF0000"/>
                </a:solidFill>
              </a:rPr>
              <a:t>Territories table..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did they buy that will be your </a:t>
            </a:r>
            <a:r>
              <a:rPr lang="da-DK" sz="2400" b="1" dirty="0" smtClean="0">
                <a:solidFill>
                  <a:srgbClr val="FF0000"/>
                </a:solidFill>
              </a:rPr>
              <a:t>Calendar table.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did they buy that will be your </a:t>
            </a:r>
            <a:r>
              <a:rPr lang="da-DK" sz="2400" b="1" dirty="0" smtClean="0">
                <a:solidFill>
                  <a:srgbClr val="FF0000"/>
                </a:solidFill>
              </a:rPr>
              <a:t>Sales table.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22320" y="1010751"/>
            <a:ext cx="8301038" cy="8494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4000" b="1" dirty="0" smtClean="0">
                <a:solidFill>
                  <a:srgbClr val="00B0F0"/>
                </a:solidFill>
              </a:rPr>
              <a:t>ASK QUESTIONS TO YOURSELF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7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1733010"/>
            <a:ext cx="8601075" cy="448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5888" y="900113"/>
            <a:ext cx="98298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So, the questions </a:t>
            </a:r>
            <a:r>
              <a:rPr lang="da-DK" sz="2400" b="1" dirty="0" smtClean="0">
                <a:solidFill>
                  <a:srgbClr val="FF0000"/>
                </a:solidFill>
              </a:rPr>
              <a:t>WHO, WHAT, WHERE, WHEN AND HOW </a:t>
            </a:r>
            <a:r>
              <a:rPr lang="da-DK" sz="2400" dirty="0" smtClean="0"/>
              <a:t>makes your questions draw in below lookup tables.</a:t>
            </a:r>
            <a:endParaRPr lang="en-IN" sz="2400" b="1" dirty="0" err="1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574" y="2241460"/>
            <a:ext cx="178593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customer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0513" y="2241460"/>
            <a:ext cx="149304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Product</a:t>
            </a:r>
            <a:endParaRPr lang="en-IN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7818" y="2165101"/>
            <a:ext cx="178593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Calendar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3558" y="3561429"/>
            <a:ext cx="178593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33221" y="2192801"/>
            <a:ext cx="149304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Territories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9497" y="2165101"/>
            <a:ext cx="15073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Area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42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275" y="914400"/>
            <a:ext cx="6615113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Bring your data to Life!!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9" y="1764093"/>
            <a:ext cx="10610057" cy="43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10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5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2.xml><?xml version="1.0" encoding="utf-8"?>
<a:theme xmlns:a="http://schemas.openxmlformats.org/drawingml/2006/main" name="3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2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E49EA6DA-94D8-45DC-A9F2-0C4322309D29}" vid="{B53B337B-29AC-4FFD-92F8-9CB5DFE2CCB6}"/>
    </a:ext>
  </a:extLst>
</a:theme>
</file>

<file path=ppt/theme/theme4.xml><?xml version="1.0" encoding="utf-8"?>
<a:theme xmlns:a="http://schemas.openxmlformats.org/drawingml/2006/main" name="3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3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8.xml><?xml version="1.0" encoding="utf-8"?>
<a:theme xmlns:a="http://schemas.openxmlformats.org/drawingml/2006/main" name="4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9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0E4CB7077FEE4FF7AE86D4A500EEC7800300C6CD36C6B4DAA64EAACFCCF5D9298AA000B09CC05C6355444CB49B4B62F83D23B8" ma:contentTypeVersion="43" ma:contentTypeDescription="" ma:contentTypeScope="" ma:versionID="529c3d1a1ff7547e8cab9af9dc74631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ad820760-4664-4be3-bee2-f8b9a6708b4c" xmlns:ns4="http://schemas.microsoft.com/sharepoint/v4" targetNamespace="http://schemas.microsoft.com/office/2006/metadata/properties" ma:root="true" ma:fieldsID="d263f6792e3b868d0f42c9b986651ab9" ns1:_="" ns2:_="" ns3:_="" ns4:_="">
    <xsd:import namespace="http://schemas.microsoft.com/sharepoint/v3"/>
    <xsd:import namespace="230e9df3-be65-4c73-a93b-d1236ebd677e"/>
    <xsd:import namespace="ad820760-4664-4be3-bee2-f8b9a6708b4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3:PublishDate" minOccurs="0"/>
                <xsd:element ref="ns1:PublishingExpirationDate" minOccurs="0"/>
                <xsd:element ref="ns1:AverageRating" minOccurs="0"/>
                <xsd:element ref="ns2:Thumbnail1" minOccurs="0"/>
                <xsd:element ref="ns1:PublishingPageContent" minOccurs="0"/>
                <xsd:element ref="ns1:RatingCount" minOccurs="0"/>
                <xsd:element ref="ns2:Owner" minOccurs="0"/>
                <xsd:element ref="ns2:LCA_x0020_Approved" minOccurs="0"/>
                <xsd:element ref="ns2:Expire_x0020_Review" minOccurs="0"/>
                <xsd:element ref="ns3:DocumentSetKcId" minOccurs="0"/>
                <xsd:element ref="ns3:CoOwner" minOccurs="0"/>
                <xsd:element ref="ns3:MediaTitle" minOccurs="0"/>
                <xsd:element ref="ns2:hd9637eefc984b85b6097c6374e15725" minOccurs="0"/>
                <xsd:element ref="ns2:l3c3ea61849e4288a8acc49bb5388e8c" minOccurs="0"/>
                <xsd:element ref="ns1:RoutingRuleDescription" minOccurs="0"/>
                <xsd:element ref="ns2:i0d941ee1e744ffea7aeee9924c91cbb" minOccurs="0"/>
                <xsd:element ref="ns2:TaxCatchAllLabel" minOccurs="0"/>
                <xsd:element ref="ns2:k21a64daf20d4502b2796a1c6b8ce6c8" minOccurs="0"/>
                <xsd:element ref="ns2:TaxCatchAll" minOccurs="0"/>
                <xsd:element ref="ns2:ef109fd36bcf4bcd9dd945731030600b" minOccurs="0"/>
                <xsd:element ref="ns2:mb88723863e1404388ba3733387d48df" minOccurs="0"/>
                <xsd:element ref="ns2:kf34bcdc8fc34e479d3f94c6210e8e27" minOccurs="0"/>
                <xsd:element ref="ns2:_dlc_DocIdUrl" minOccurs="0"/>
                <xsd:element ref="ns2:ec5b2ad5c27b45fb8a00a1f27c7ce1ae" minOccurs="0"/>
                <xsd:element ref="ns2:_dlc_DocIdPersistId" minOccurs="0"/>
                <xsd:element ref="ns2:b60f8d2dbb984f349d80d8196897f4d3" minOccurs="0"/>
                <xsd:element ref="ns2:ConfidentialityTaxHTField0" minOccurs="0"/>
                <xsd:element ref="ns3:ApplyWorkflowRules" minOccurs="0"/>
                <xsd:element ref="ns2:k20e0dfa74bf4e44818db03027b0ccd8" minOccurs="0"/>
                <xsd:element ref="ns2:eb54ac91059940029a3cc8a4ff5af673" minOccurs="0"/>
                <xsd:element ref="ns2:i1b478372f814787abd313030b81fcb2" minOccurs="0"/>
                <xsd:element ref="ns4:IconOverlay" minOccurs="0"/>
                <xsd:element ref="ns2:TaxKeywordTaxHTField" minOccurs="0"/>
                <xsd:element ref="ns2:od9986d31974458fb3007746ec0bce5f" minOccurs="0"/>
                <xsd:element ref="ns2:m6c7b4717b6346e6a075a59dd47eac69" minOccurs="0"/>
                <xsd:element ref="ns2:_dlc_DocId" minOccurs="0"/>
                <xsd:element ref="ns3:b1337ea954344dcfb0425a10eee4daa8" minOccurs="0"/>
                <xsd:element ref="ns2:bf80e81150e248c48aa8cffdf0021a1f" minOccurs="0"/>
                <xsd:element ref="ns2:m6d26e40ac264097a006193f92232e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ExpirationDate" ma:index="4" nillable="true" ma:displayName="Scheduling End Date" ma:internalName="PublishingExpirationDate">
      <xsd:simpleType>
        <xsd:restriction base="dms:Unknown"/>
      </xsd:simpleType>
    </xsd:element>
    <xsd:element name="AverageRating" ma:index="5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PublishingPageContent" ma:index="13" nillable="true" ma:displayName="Page Content" ma:internalName="PublishingPageContent">
      <xsd:simpleType>
        <xsd:restriction base="dms:Unknown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36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Description" ma:description="Alternate description for documents that can be used for display." ma:internalName="DocumentDescription">
      <xsd:simpleType>
        <xsd:restriction base="dms:Note"/>
      </xsd:simpleType>
    </xsd:element>
    <xsd:element name="Thumbnail1" ma:index="12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wner" ma:index="17" nillable="true" ma:displayName="Owner" ma:description="Must be an FTE" ma:indexed="true" ma:list="UserInfo" ma:SharePointGroup="0" ma:internalName="Owner" ma:readOnly="fals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A_x0020_Approved" ma:index="23" nillable="true" ma:displayName="LCA Approved" ma:description="This field is for the name of the person from LCA that reviewed and approved the content." ma:list="UserInfo" ma:SharePointGroup="0" ma:internalName="LCA_x0020_Approved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28" nillable="true" ma:displayName="Expiration" ma:format="DateOnly" ma:indexed="true" ma:internalName="Expire_x0020_Review" ma:readOnly="false">
      <xsd:simpleType>
        <xsd:restriction base="dms:DateTime"/>
      </xsd:simpleType>
    </xsd:element>
    <xsd:element name="hd9637eefc984b85b6097c6374e15725" ma:index="3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35" nillable="true" ma:taxonomy="true" ma:internalName="l3c3ea61849e4288a8acc49bb5388e8c" ma:taxonomyFieldName="Groups" ma:displayName="SMSG Groups" ma:readOnly="false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37" nillable="true" ma:taxonomy="true" ma:internalName="i0d941ee1e744ffea7aeee9924c91cbb" ma:taxonomyFieldName="BusinessArchitecture" ma:displayName="SMSG Business Architecture" ma:readOnly="fals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axCatchAllLabel" ma:index="38" nillable="true" ma:displayName="Taxonomy Catch All Column1" ma:hidden="true" ma:list="{341bdb36-d19b-4bce-9fa6-6145346cf024}" ma:internalName="TaxCatchAllLabel" ma:readOnly="true" ma:showField="CatchAllDataLabel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1a64daf20d4502b2796a1c6b8ce6c8" ma:index="40" nillable="true" ma:taxonomy="true" ma:internalName="k21a64daf20d4502b2796a1c6b8ce6c8" ma:taxonomyFieldName="Industries" ma:displayName="SMSG Industries" ma:readOnly="false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TaxCatchAll" ma:index="41" nillable="true" ma:displayName="Taxonomy Catch All Column" ma:hidden="true" ma:list="{341bdb36-d19b-4bce-9fa6-6145346cf024}" ma:internalName="TaxCatchAll" ma:showField="CatchAllData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f109fd36bcf4bcd9dd945731030600b" ma:index="42" nillable="true" ma:taxonomy="true" ma:internalName="ef109fd36bcf4bcd9dd945731030600b" ma:taxonomyFieldName="Region" ma:displayName="SMSG Region" ma:readOnly="false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3" nillable="true" ma:taxonomy="true" ma:internalName="mb88723863e1404388ba3733387d48df" ma:taxonomyFieldName="Audiences" ma:displayName="SMSG Customer Audiences" ma:readOnly="false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44" nillable="true" ma:taxonomy="true" ma:internalName="kf34bcdc8fc34e479d3f94c6210e8e27" ma:taxonomyFieldName="Competitors" ma:displayName="SMSG Competition" ma:readOnly="false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_dlc_DocIdUrl" ma:index="4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5b2ad5c27b45fb8a00a1f27c7ce1ae" ma:index="46" nillable="true" ma:taxonomy="true" ma:internalName="ec5b2ad5c27b45fb8a00a1f27c7ce1ae" ma:taxonomyFieldName="Partners" ma:displayName="SMSG Partners" ma:readOnly="false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_dlc_DocIdPersistId" ma:index="4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60f8d2dbb984f349d80d8196897f4d3" ma:index="48" nillable="true" ma:taxonomy="true" ma:internalName="b60f8d2dbb984f349d80d8196897f4d3" ma:taxonomyFieldName="Roles" ma:displayName="SMSG Roles" ma:readOnly="false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49" nillable="true" ma:taxonomy="true" ma:internalName="ConfidentialityTaxHTField0" ma:taxonomyFieldName="Confidentiality" ma:displayName="Confidentiality" ma:indexed="true" ma:readOnly="false" ma:default="1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51" nillable="true" ma:taxonomy="true" ma:internalName="k20e0dfa74bf4e44818db03027b0ccd8" ma:taxonomyFieldName="Segments" ma:displayName="SMSG Customer Segments" ma:readOnly="false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53" nillable="true" ma:taxonomy="true" ma:internalName="eb54ac91059940029a3cc8a4ff5af673" ma:taxonomyFieldName="SMSGDomain" ma:displayName="SMSG Domain" ma:readOnly="false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54" nillable="true" ma:taxonomy="true" ma:internalName="i1b478372f814787abd313030b81fcb2" ma:taxonomyFieldName="ActivitiesAndPrograms" ma:displayName="SMSG Activities &amp; Programs" ma:readOnly="false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TaxKeywordTaxHTField" ma:index="58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od9986d31974458fb3007746ec0bce5f" ma:index="59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60" nillable="true" ma:taxonomy="true" ma:internalName="m6c7b4717b6346e6a075a59dd47eac69" ma:taxonomyFieldName="Topics" ma:displayName="SMSG Topics" ma:readOnly="false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5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66" nillable="true" ma:taxonomy="true" ma:internalName="m6d26e40ac264097a006193f92232ece" ma:taxonomyFieldName="TechnicalLevel" ma:displayName="Technical Level" ma:readOnly="false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20760-4664-4be3-bee2-f8b9a6708b4c" elementFormDefault="qualified">
    <xsd:import namespace="http://schemas.microsoft.com/office/2006/documentManagement/types"/>
    <xsd:import namespace="http://schemas.microsoft.com/office/infopath/2007/PartnerControls"/>
    <xsd:element name="PublishDate" ma:index="3" nillable="true" ma:displayName="PublishDate" ma:description="Used in Blog Posts and documents." ma:format="DateOnly" ma:indexed="true" ma:internalName="PublishDate">
      <xsd:simpleType>
        <xsd:restriction base="dms:DateTime"/>
      </xsd:simpleType>
    </xsd:element>
    <xsd:element name="DocumentSetKcId" ma:index="31" nillable="true" ma:displayName="DocumentSetKcId" ma:description="Custom Column used to capture Document ID to share with DocumentSet Contents" ma:indexed="true" ma:internalName="DocumentSetKcId" ma:readOnly="false">
      <xsd:simpleType>
        <xsd:restriction base="dms:Text">
          <xsd:maxLength value="255"/>
        </xsd:restriction>
      </xsd:simpleType>
    </xsd:element>
    <xsd:element name="CoOwner" ma:index="32" nillable="true" ma:displayName="Co-Owner" ma:description="Co-Owner" ma:list="UserInfo" ma:SharePointGroup="0" ma:internalName="CoOwner" ma:readOnly="fals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Title" ma:index="33" nillable="true" ma:displayName="BlogPostID" ma:description="Blog Post ID to link documents on the blog post." ma:internalName="MediaTitle" ma:readOnly="false">
      <xsd:simpleType>
        <xsd:restriction base="dms:Text">
          <xsd:maxLength value="255"/>
        </xsd:restriction>
      </xsd:simpleType>
    </xsd:element>
    <xsd:element name="ApplyWorkflowRules" ma:index="50" nillable="true" ma:displayName="ApplyWorkflowRules" ma:default="Yes" ma:description="This columns is used to help to apply the workflow rules on Document Sets / Documents. by Default the Value is Yes" ma:format="Dropdown" ma:hidden="true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  <xsd:element name="b1337ea954344dcfb0425a10eee4daa8" ma:index="63" nillable="true" ma:taxonomy="true" ma:internalName="b1337ea954344dcfb0425a10eee4daa8" ma:taxonomyFieldName="EnterpriseDomainTags" ma:displayName="EnterpriseDomainTags" ma:default="" ma:fieldId="{b1337ea9-5434-4dcf-b042-5a10eee4daa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5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385fb40-52d4-4fae-9c5b-3e8ff8a5878e" ContentTypeId="0x0101000E4CB7077FEE4FF7AE86D4A500EEC78003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This is a level 200 deck that outlines the Power BI capabilities. It is a more detailed deck that accompanies the level 100 Power BI launch deck. It is intended to complement the Power BI IT Pro Level 200 Deck.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Owner xmlns="230e9df3-be65-4c73-a93b-d1236ebd677e">
      <UserInfo>
        <DisplayName>Sanjay Soni</DisplayName>
        <AccountId>20060</AccountId>
        <AccountType/>
      </UserInfo>
    </Owner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2016-08-08T07:00:00+00:00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Marketing</TermName>
          <TermId xmlns="http://schemas.microsoft.com/office/infopath/2007/PartnerControls">bb7921b3-c1d8-4da4-b894-8b6075d9546d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ApplyWorkflowRules xmlns="ad820760-4664-4be3-bee2-f8b9a6708b4c">No</ApplyWorkflowRules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Domain</TermName>
          <TermId xmlns="http://schemas.microsoft.com/office/infopath/2007/PartnerControls">0c0f1824-39dc-4b26-8c74-eff4364b812b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</Terms>
    </eb54ac91059940029a3cc8a4ff5af673>
    <PublishingPageContent xmlns="http://schemas.microsoft.com/sharepoint/v3" xsi:nil="true"/>
    <MediaTitle xmlns="ad820760-4664-4be3-bee2-f8b9a6708b4c" xsi:nil="true"/>
    <IconOverlay xmlns="http://schemas.microsoft.com/sharepoint/v4" xsi:nil="true"/>
    <ef109fd36bcf4bcd9dd945731030600b xmlns="230e9df3-be65-4c73-a93b-d1236ebd677e">
      <Terms xmlns="http://schemas.microsoft.com/office/infopath/2007/PartnerControls"/>
    </ef109fd36bcf4bcd9dd945731030600b>
    <PublishDate xmlns="ad820760-4664-4be3-bee2-f8b9a6708b4c" xsi:nil="true"/>
    <LCA_x0020_Approved xmlns="230e9df3-be65-4c73-a93b-d1236ebd677e">
      <UserInfo>
        <DisplayName/>
        <AccountId xsi:nil="true"/>
        <AccountType/>
      </UserInfo>
    </LCA_x0020_Approved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</TermName>
          <TermId xmlns="http://schemas.microsoft.com/office/infopath/2007/PartnerControls">261ba873-f3ab-420e-96d6-e3004596a551</TermId>
        </TermInfo>
        <TermInfo xmlns="http://schemas.microsoft.com/office/infopath/2007/PartnerControls">
          <TermName xmlns="http://schemas.microsoft.com/office/infopath/2007/PartnerControls">Microsoft SQL Server Business Intelligence</TermName>
          <TermId xmlns="http://schemas.microsoft.com/office/infopath/2007/PartnerControls">9ffb7045-1f1b-41c0-987f-ffdc7c6f53c0</TermId>
        </TermInfo>
      </Terms>
    </bf80e81150e248c48aa8cffdf0021a1f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http://infopedia/kc02/media/Thumbnails/SQL Server Domain/KC02-23-74586/Power BI Capability Deck L200.png</Url>
      <Description>/kc02/media/Thumbnails/SQL Server Domain/KC02-23-74586/Power BI Capability Deck L200.png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intelligence</TermName>
          <TermId xmlns="http://schemas.microsoft.com/office/infopath/2007/PartnerControls">e1f9659f-bde9-4479-81f9-2bc6e8ec0057</TermId>
        </TermInfo>
      </Terms>
    </i0d941ee1e744ffea7aeee9924c91cbb>
    <PublishingExpirationDate xmlns="http://schemas.microsoft.com/sharepoint/v3" xsi:nil="true"/>
    <RoutingRuleDescription xmlns="http://schemas.microsoft.com/sharepoint/v3" xsi:nil="true"/>
    <DocumentSetKcId xmlns="ad820760-4664-4be3-bee2-f8b9a6708b4c">74586</DocumentSetKcId>
    <CoOwner xmlns="ad820760-4664-4be3-bee2-f8b9a6708b4c">
      <UserInfo>
        <DisplayName>i:0#.w|redmond\meeryan</DisplayName>
        <AccountId>6624</AccountId>
        <AccountType/>
      </UserInfo>
      <UserInfo>
        <DisplayName>i:0#.w|redmond\v-anmarv</DisplayName>
        <AccountId>62976</AccountId>
        <AccountType/>
      </UserInfo>
      <UserInfo>
        <DisplayName>i:0#.w|redmond\chrisper</DisplayName>
        <AccountId>49210</AccountId>
        <AccountType/>
      </UserInfo>
    </CoOwner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TaxCatchAll xmlns="230e9df3-be65-4c73-a93b-d1236ebd677e">
      <Value>31</Value>
      <Value>13</Value>
      <Value>216</Value>
      <Value>311</Value>
      <Value>262</Value>
      <Value>762</Value>
      <Value>566</Value>
      <Value>156</Value>
      <Value>2324</Value>
    </TaxCatchAll>
    <mb88723863e1404388ba3733387d48df xmlns="230e9df3-be65-4c73-a93b-d1236ebd677e">
      <Terms xmlns="http://schemas.microsoft.com/office/infopath/2007/PartnerControls"/>
    </mb88723863e1404388ba3733387d48df>
    <b1337ea954344dcfb0425a10eee4daa8 xmlns="ad820760-4664-4be3-bee2-f8b9a6708b4c">
      <Terms xmlns="http://schemas.microsoft.com/office/infopath/2007/PartnerControls"/>
    </b1337ea954344dcfb0425a10eee4daa8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KC02-23-74598</_dlc_DocId>
    <_dlc_DocIdUrl xmlns="230e9df3-be65-4c73-a93b-d1236ebd677e">
      <Url>http://infopedia/kc02/docstore/_layouts/DocIdRedir.aspx?ID=KC02-23-74598</Url>
      <Description>KC02-23-74598</Description>
    </_dlc_DocIdUrl>
    <AverageRating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DocumentSet ItemUpdated</Name>
    <Synchronization>Synchronous</Synchronization>
    <Type>10002</Type>
    <SequenceNumber>100</SequenceNumber>
    <Url/>
    <Assembly>Microsoft.Office.DocumentManagement, Version=15.0.0.0, Culture=neutral, PublicKeyToken=71e9bce111e9429c</Assembly>
    <Class>Microsoft.Office.DocumentManagement.DocumentSets.DocumentSetEventReceiver</Class>
    <Data/>
    <Filter/>
  </Receiver>
  <Receiver>
    <Name>DocumentSet ItemAdded</Name>
    <Synchronization>Synchronous</Synchronization>
    <Type>10001</Type>
    <SequenceNumber>100</SequenceNumber>
    <Url/>
    <Assembly>Microsoft.Office.DocumentManagement, Version=15.0.0.0, Culture=neutral, PublicKeyToken=71e9bce111e9429c</Assembly>
    <Class>Microsoft.Office.DocumentManagement.DocumentSets.DocumentSetItemsEventReceiver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875FBF-3EA2-42EF-9D78-0DE73C62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ad820760-4664-4be3-bee2-f8b9a6708b4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D2FD4-8DE7-448F-A1FC-782C2ABE009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9F809753-BD6D-417D-881F-81452428E4F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microsoft.com/sharepoint/v3"/>
    <ds:schemaRef ds:uri="ad820760-4664-4be3-bee2-f8b9a6708b4c"/>
    <ds:schemaRef ds:uri="http://purl.org/dc/terms/"/>
    <ds:schemaRef ds:uri="230e9df3-be65-4c73-a93b-d1236ebd677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24D1A93-209C-4802-BFDE-A8C210095D2E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9809EFA-06F1-4B23-94EC-7EFD876B53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25122</TotalTime>
  <Words>788</Words>
  <Application>Microsoft Office PowerPoint</Application>
  <PresentationFormat>Widescreen</PresentationFormat>
  <Paragraphs>163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6" baseType="lpstr">
      <vt:lpstr>Arial</vt:lpstr>
      <vt:lpstr>Bodoni MT</vt:lpstr>
      <vt:lpstr>Calibri</vt:lpstr>
      <vt:lpstr>Consolas</vt:lpstr>
      <vt:lpstr>Courier New</vt:lpstr>
      <vt:lpstr>Segoe UI</vt:lpstr>
      <vt:lpstr>Segoe UI Light</vt:lpstr>
      <vt:lpstr>Segoe UI Semibold</vt:lpstr>
      <vt:lpstr>segoe-ui_bold</vt:lpstr>
      <vt:lpstr>segoe-ui_normal</vt:lpstr>
      <vt:lpstr>Times New Roman</vt:lpstr>
      <vt:lpstr>Wingdings</vt:lpstr>
      <vt:lpstr>STB Product Families 2013</vt:lpstr>
      <vt:lpstr>Power BI Template</vt:lpstr>
      <vt:lpstr>2_WHITE TEMPLATE</vt:lpstr>
      <vt:lpstr>3_LIGHT COLOR TEMPLATE</vt:lpstr>
      <vt:lpstr>2_Power BI Template</vt:lpstr>
      <vt:lpstr>3_Power BI Template</vt:lpstr>
      <vt:lpstr>1_5-30610_Microsoft_Ignite_Keynote_Template</vt:lpstr>
      <vt:lpstr>4_Power BI Template</vt:lpstr>
      <vt:lpstr>4_LIGHT COLOR TEMPLATE</vt:lpstr>
      <vt:lpstr>2_LIGHT COLOR TEMPLATE</vt:lpstr>
      <vt:lpstr>5_LIGHT COLOR TEMPLATE</vt:lpstr>
      <vt:lpstr>3_WHITE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for Coming to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Capability Deck Level 200</dc:title>
  <dc:creator>Sanjay Soni</dc:creator>
  <cp:keywords/>
  <cp:lastModifiedBy>Black Widow</cp:lastModifiedBy>
  <cp:revision>1859</cp:revision>
  <cp:lastPrinted>2015-05-19T00:06:12Z</cp:lastPrinted>
  <dcterms:created xsi:type="dcterms:W3CDTF">2015-05-11T15:24:15Z</dcterms:created>
  <dcterms:modified xsi:type="dcterms:W3CDTF">2018-06-06T15:27:52Z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0x0101000E4CB7077FEE4FF7AE86D4A500EEC7800300C6CD36C6B4DAA64EAACFCCF5D9298AA000B09CC05C6355444CB49B4B62F83D23B8</vt:lpwstr>
  </property>
  <property fmtid="{D5CDD505-2E9C-101B-9397-08002B2CF9AE}" pid="3" name="p1cd454bacc149bfbcfd764edd279de7">
    <vt:lpwstr/>
  </property>
  <property fmtid="{D5CDD505-2E9C-101B-9397-08002B2CF9AE}" pid="4" name="TaxKeyword">
    <vt:lpwstr/>
  </property>
  <property fmtid="{D5CDD505-2E9C-101B-9397-08002B2CF9AE}" pid="5" name="_dlc_policyId">
    <vt:lpwstr/>
  </property>
  <property fmtid="{D5CDD505-2E9C-101B-9397-08002B2CF9AE}" pid="6" name="Region">
    <vt:lpwstr/>
  </property>
  <property fmtid="{D5CDD505-2E9C-101B-9397-08002B2CF9AE}" pid="7" name="Confidentiality">
    <vt:lpwstr>216;#customer ready|8986c41d-21c5-4f8f-8a12-ea4625b46858</vt:lpwstr>
  </property>
  <property fmtid="{D5CDD505-2E9C-101B-9397-08002B2CF9AE}" pid="8" name="ItemType">
    <vt:lpwstr>31;#technical presentations|83a894cf-702b-47fc-aba5-41bd10dc1e75</vt:lpwstr>
  </property>
  <property fmtid="{D5CDD505-2E9C-101B-9397-08002B2CF9AE}" pid="9" name="bc28b5f076654a3b96073bbbebfeb8c9">
    <vt:lpwstr/>
  </property>
  <property fmtid="{D5CDD505-2E9C-101B-9397-08002B2CF9AE}" pid="10" name="Industries">
    <vt:lpwstr/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Competitors">
    <vt:lpwstr/>
  </property>
  <property fmtid="{D5CDD505-2E9C-101B-9397-08002B2CF9AE}" pid="14" name="SMSGDomain">
    <vt:lpwstr>566;#SQL Server Domain|0c0f1824-39dc-4b26-8c74-eff4364b812b;#156;#Server and Tools Business|6783548d-8609-4f97-be4a-4ca2616905a6</vt:lpwstr>
  </property>
  <property fmtid="{D5CDD505-2E9C-101B-9397-08002B2CF9AE}" pid="15" name="ItemRetentionFormula">
    <vt:lpwstr/>
  </property>
  <property fmtid="{D5CDD505-2E9C-101B-9397-08002B2CF9AE}" pid="16" name="BusinessArchitecture">
    <vt:lpwstr>13;#business intelligence|e1f9659f-bde9-4479-81f9-2bc6e8ec0057</vt:lpwstr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>262;#Microsoft SQL Server|261ba873-f3ab-420e-96d6-e3004596a551;#2324;#Microsoft SQL Server Business Intelligence|9ffb7045-1f1b-41c0-987f-ffdc7c6f53c0</vt:lpwstr>
  </property>
  <property fmtid="{D5CDD505-2E9C-101B-9397-08002B2CF9AE}" pid="20" name="_dlc_DocIdItemGuid">
    <vt:lpwstr>4e483f87-ffd0-4047-bcc2-6a36cef5fcd3</vt:lpwstr>
  </property>
  <property fmtid="{D5CDD505-2E9C-101B-9397-08002B2CF9AE}" pid="21" name="EnterpriseDomainTags">
    <vt:lpwstr/>
  </property>
  <property fmtid="{D5CDD505-2E9C-101B-9397-08002B2CF9AE}" pid="22" name="l311460e3fdf46688abc31ddb7bdc05a">
    <vt:lpwstr/>
  </property>
  <property fmtid="{D5CDD505-2E9C-101B-9397-08002B2CF9AE}" pid="23" name="ActivitiesAndPrograms">
    <vt:lpwstr/>
  </property>
  <property fmtid="{D5CDD505-2E9C-101B-9397-08002B2CF9AE}" pid="24" name="Segments">
    <vt:lpwstr/>
  </property>
  <property fmtid="{D5CDD505-2E9C-101B-9397-08002B2CF9AE}" pid="25" name="Partners">
    <vt:lpwstr/>
  </property>
  <property fmtid="{D5CDD505-2E9C-101B-9397-08002B2CF9AE}" pid="26" name="WorkflowChangePath">
    <vt:lpwstr>4c942473-d120-4286-a51a-b65ad3d92ffb,2;4c942473-d120-4286-a51a-b65ad3d92ffb,2;4c942473-d120-4286-a51a-b65ad3d92ffb,2;4c942473-d120-4286-a51a-b65ad3d92ffb,49;4c942473-d120-4286-a51a-b65ad3d92ffb,68;4c942473-d120-4286-a51a-b65ad3d92ffb,101;4c942473-d120-428</vt:lpwstr>
  </property>
  <property fmtid="{D5CDD505-2E9C-101B-9397-08002B2CF9AE}" pid="27" name="la4444b61d19467597d63190b69ac227">
    <vt:lpwstr/>
  </property>
  <property fmtid="{D5CDD505-2E9C-101B-9397-08002B2CF9AE}" pid="28" name="Topics">
    <vt:lpwstr/>
  </property>
  <property fmtid="{D5CDD505-2E9C-101B-9397-08002B2CF9AE}" pid="29" name="Groups">
    <vt:lpwstr>762;#SQL Server Marketing|bb7921b3-c1d8-4da4-b894-8b6075d9546d;#311;#Cloud and Enterprise Marketing Group|4f75e184-e5aa-4234-a07f-b032d60df254</vt:lpwstr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LearningDeliveryMethod">
    <vt:lpwstr/>
  </property>
  <property fmtid="{D5CDD505-2E9C-101B-9397-08002B2CF9AE}" pid="41" name="SalesGeography">
    <vt:lpwstr/>
  </property>
  <property fmtid="{D5CDD505-2E9C-101B-9397-08002B2CF9AE}" pid="42" name="Roles">
    <vt:lpwstr/>
  </property>
</Properties>
</file>